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57" r:id="rId3"/>
  </p:sldIdLst>
  <p:sldSz cx="9144000" cy="6858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90" d="100"/>
          <a:sy n="90" d="100"/>
        </p:scale>
        <p:origin x="-1061" y="1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16E94-E460-48DE-B6C5-7B7450F50BC1}"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169369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16E94-E460-48DE-B6C5-7B7450F50BC1}"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195167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16E94-E460-48DE-B6C5-7B7450F50BC1}"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392830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16E94-E460-48DE-B6C5-7B7450F50BC1}"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1480130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16E94-E460-48DE-B6C5-7B7450F50BC1}"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389580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16E94-E460-48DE-B6C5-7B7450F50BC1}"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26598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16E94-E460-48DE-B6C5-7B7450F50BC1}" type="datetimeFigureOut">
              <a:rPr lang="en-US" smtClean="0"/>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333051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16E94-E460-48DE-B6C5-7B7450F50BC1}" type="datetimeFigureOut">
              <a:rPr lang="en-US" smtClean="0"/>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372663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16E94-E460-48DE-B6C5-7B7450F50BC1}" type="datetimeFigureOut">
              <a:rPr lang="en-US" smtClean="0"/>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D24F1-1AA0-4661-BDBE-A01FC7C573EE}" type="slidenum">
              <a:rPr lang="en-US" smtClean="0"/>
              <a:t>‹#›</a:t>
            </a:fld>
            <a:endParaRPr lang="en-US"/>
          </a:p>
        </p:txBody>
      </p:sp>
      <p:sp>
        <p:nvSpPr>
          <p:cNvPr id="5" name="Rectangle 4"/>
          <p:cNvSpPr/>
          <p:nvPr userDrawn="1"/>
        </p:nvSpPr>
        <p:spPr>
          <a:xfrm>
            <a:off x="9301469" y="10886"/>
            <a:ext cx="1390005"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p:txBody>
      </p:sp>
    </p:spTree>
    <p:extLst>
      <p:ext uri="{BB962C8B-B14F-4D97-AF65-F5344CB8AC3E}">
        <p14:creationId xmlns:p14="http://schemas.microsoft.com/office/powerpoint/2010/main" val="209490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16E94-E460-48DE-B6C5-7B7450F50BC1}"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381737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16E94-E460-48DE-B6C5-7B7450F50BC1}"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D24F1-1AA0-4661-BDBE-A01FC7C573EE}" type="slidenum">
              <a:rPr lang="en-US" smtClean="0"/>
              <a:t>‹#›</a:t>
            </a:fld>
            <a:endParaRPr lang="en-US"/>
          </a:p>
        </p:txBody>
      </p:sp>
    </p:spTree>
    <p:extLst>
      <p:ext uri="{BB962C8B-B14F-4D97-AF65-F5344CB8AC3E}">
        <p14:creationId xmlns:p14="http://schemas.microsoft.com/office/powerpoint/2010/main" val="2380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16E94-E460-48DE-B6C5-7B7450F50BC1}" type="datetimeFigureOut">
              <a:rPr lang="en-US" smtClean="0"/>
              <a:t>2/12/2014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D24F1-1AA0-4661-BDBE-A01FC7C573EE}" type="slidenum">
              <a:rPr lang="en-US" smtClean="0"/>
              <a:t>‹#›</a:t>
            </a:fld>
            <a:endParaRPr lang="en-US"/>
          </a:p>
        </p:txBody>
      </p:sp>
    </p:spTree>
    <p:extLst>
      <p:ext uri="{BB962C8B-B14F-4D97-AF65-F5344CB8AC3E}">
        <p14:creationId xmlns:p14="http://schemas.microsoft.com/office/powerpoint/2010/main" val="3267348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scite2.esc17.net/default.aspx?name=wmsworkshop&amp;w=1468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0" y="1135703"/>
            <a:ext cx="9144000"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rgbClr val="9B9B9B">
                <a:alpha val="49804"/>
              </a:srgb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3" name="TextBox 2"/>
          <p:cNvSpPr txBox="1"/>
          <p:nvPr/>
        </p:nvSpPr>
        <p:spPr>
          <a:xfrm>
            <a:off x="1562995" y="1512628"/>
            <a:ext cx="869149" cy="2246769"/>
          </a:xfrm>
          <a:prstGeom prst="rect">
            <a:avLst/>
          </a:prstGeom>
          <a:noFill/>
        </p:spPr>
        <p:txBody>
          <a:bodyPr wrap="none" rtlCol="0">
            <a:spAutoFit/>
            <a:scene3d>
              <a:camera prst="obliqueBottomLeft">
                <a:rot lat="0" lon="0" rev="900000"/>
              </a:camera>
              <a:lightRig rig="threePt" dir="t"/>
            </a:scene3d>
          </a:bodyPr>
          <a:lstStyle/>
          <a:p>
            <a:pPr algn="ctr"/>
            <a:r>
              <a:rPr lang="en-US" sz="14000" dirty="0" smtClean="0">
                <a:ln w="31750">
                  <a:solidFill>
                    <a:srgbClr val="4BACC6">
                      <a:lumMod val="75000"/>
                    </a:srgbClr>
                  </a:solidFill>
                </a:ln>
                <a:gradFill>
                  <a:gsLst>
                    <a:gs pos="0">
                      <a:prstClr val="white"/>
                    </a:gs>
                    <a:gs pos="85000">
                      <a:srgbClr val="D7E5F5"/>
                    </a:gs>
                  </a:gsLst>
                  <a:lin ang="5400000" scaled="1"/>
                </a:gradFill>
                <a:effectLst>
                  <a:glow rad="139700">
                    <a:srgbClr val="4BACC6">
                      <a:satMod val="175000"/>
                      <a:alpha val="40000"/>
                    </a:srgbClr>
                  </a:glow>
                  <a:outerShdw blurRad="101600" dist="381000" dir="8100000" algn="tr" rotWithShape="0">
                    <a:prstClr val="black">
                      <a:alpha val="18000"/>
                    </a:prstClr>
                  </a:outerShdw>
                </a:effectLst>
                <a:latin typeface="Impact" pitchFamily="34" charset="0"/>
              </a:rPr>
              <a:t>1</a:t>
            </a:r>
            <a:endParaRPr lang="en-US" sz="14000" dirty="0">
              <a:ln w="31750">
                <a:solidFill>
                  <a:srgbClr val="4BACC6">
                    <a:lumMod val="75000"/>
                  </a:srgbClr>
                </a:solidFill>
              </a:ln>
              <a:gradFill>
                <a:gsLst>
                  <a:gs pos="0">
                    <a:prstClr val="white"/>
                  </a:gs>
                  <a:gs pos="85000">
                    <a:srgbClr val="D7E5F5"/>
                  </a:gs>
                </a:gsLst>
                <a:lin ang="5400000" scaled="1"/>
              </a:gradFill>
              <a:effectLst>
                <a:glow rad="139700">
                  <a:srgbClr val="4BACC6">
                    <a:satMod val="175000"/>
                    <a:alpha val="40000"/>
                  </a:srgbClr>
                </a:glow>
                <a:outerShdw blurRad="101600" dist="381000" dir="8100000" algn="tr" rotWithShape="0">
                  <a:prstClr val="black">
                    <a:alpha val="18000"/>
                  </a:prstClr>
                </a:outerShdw>
              </a:effectLst>
              <a:latin typeface="Impact" pitchFamily="34" charset="0"/>
            </a:endParaRPr>
          </a:p>
        </p:txBody>
      </p:sp>
      <p:sp>
        <p:nvSpPr>
          <p:cNvPr id="4" name="TextBox 3"/>
          <p:cNvSpPr txBox="1"/>
          <p:nvPr/>
        </p:nvSpPr>
        <p:spPr>
          <a:xfrm>
            <a:off x="2637360" y="2126777"/>
            <a:ext cx="1085554" cy="2246769"/>
          </a:xfrm>
          <a:prstGeom prst="rect">
            <a:avLst/>
          </a:prstGeom>
          <a:noFill/>
          <a:effectLst>
            <a:glow rad="139700">
              <a:schemeClr val="accent6">
                <a:satMod val="175000"/>
                <a:alpha val="40000"/>
              </a:schemeClr>
            </a:glow>
          </a:effectLst>
        </p:spPr>
        <p:txBody>
          <a:bodyPr wrap="none" rtlCol="0">
            <a:spAutoFit/>
            <a:scene3d>
              <a:camera prst="obliqueBottomLeft">
                <a:rot lat="0" lon="0" rev="20999999"/>
              </a:camera>
              <a:lightRig rig="threePt" dir="t"/>
            </a:scene3d>
          </a:bodyPr>
          <a:lstStyle/>
          <a:p>
            <a:pPr algn="ctr"/>
            <a:r>
              <a:rPr lang="en-US" sz="14000" dirty="0" smtClean="0">
                <a:ln w="31750">
                  <a:solidFill>
                    <a:srgbClr val="F79646">
                      <a:lumMod val="75000"/>
                    </a:srgbClr>
                  </a:solidFill>
                </a:ln>
                <a:gradFill>
                  <a:gsLst>
                    <a:gs pos="0">
                      <a:prstClr val="white"/>
                    </a:gs>
                    <a:gs pos="85000">
                      <a:srgbClr val="D7E5F5"/>
                    </a:gs>
                  </a:gsLst>
                  <a:lin ang="5400000" scaled="1"/>
                </a:gradFill>
                <a:effectLst>
                  <a:glow rad="139700">
                    <a:srgbClr val="F79646">
                      <a:satMod val="175000"/>
                      <a:alpha val="40000"/>
                    </a:srgbClr>
                  </a:glow>
                  <a:outerShdw blurRad="101600" dist="381000" dir="8100000" algn="tr" rotWithShape="0">
                    <a:prstClr val="black">
                      <a:alpha val="18000"/>
                    </a:prstClr>
                  </a:outerShdw>
                </a:effectLst>
                <a:latin typeface="Impact" pitchFamily="34" charset="0"/>
              </a:rPr>
              <a:t>2</a:t>
            </a:r>
            <a:endParaRPr lang="en-US" sz="14000" dirty="0">
              <a:ln w="31750">
                <a:solidFill>
                  <a:srgbClr val="F79646">
                    <a:lumMod val="75000"/>
                  </a:srgbClr>
                </a:solidFill>
              </a:ln>
              <a:gradFill>
                <a:gsLst>
                  <a:gs pos="0">
                    <a:prstClr val="white"/>
                  </a:gs>
                  <a:gs pos="85000">
                    <a:srgbClr val="D7E5F5"/>
                  </a:gs>
                </a:gsLst>
                <a:lin ang="5400000" scaled="1"/>
              </a:gradFill>
              <a:effectLst>
                <a:glow rad="139700">
                  <a:srgbClr val="F79646">
                    <a:satMod val="175000"/>
                    <a:alpha val="40000"/>
                  </a:srgbClr>
                </a:glow>
                <a:outerShdw blurRad="101600" dist="381000" dir="8100000" algn="tr" rotWithShape="0">
                  <a:prstClr val="black">
                    <a:alpha val="18000"/>
                  </a:prstClr>
                </a:outerShdw>
              </a:effectLst>
              <a:latin typeface="Impact" pitchFamily="34" charset="0"/>
            </a:endParaRPr>
          </a:p>
        </p:txBody>
      </p:sp>
      <p:sp>
        <p:nvSpPr>
          <p:cNvPr id="5" name="TextBox 4"/>
          <p:cNvSpPr txBox="1"/>
          <p:nvPr/>
        </p:nvSpPr>
        <p:spPr>
          <a:xfrm>
            <a:off x="3771917" y="1512628"/>
            <a:ext cx="1136851" cy="2246769"/>
          </a:xfrm>
          <a:prstGeom prst="rect">
            <a:avLst/>
          </a:prstGeom>
          <a:noFill/>
          <a:effectLst>
            <a:glow rad="228600">
              <a:schemeClr val="accent3">
                <a:satMod val="175000"/>
                <a:alpha val="40000"/>
              </a:schemeClr>
            </a:glow>
          </a:effectLst>
        </p:spPr>
        <p:txBody>
          <a:bodyPr wrap="none" rtlCol="0">
            <a:spAutoFit/>
            <a:scene3d>
              <a:camera prst="obliqueBottomLeft">
                <a:rot lat="0" lon="0" rev="300000"/>
              </a:camera>
              <a:lightRig rig="threePt" dir="t"/>
            </a:scene3d>
          </a:bodyPr>
          <a:lstStyle/>
          <a:p>
            <a:pPr algn="ctr"/>
            <a:r>
              <a:rPr lang="en-US" sz="14000" dirty="0" smtClean="0">
                <a:ln w="31750">
                  <a:solidFill>
                    <a:srgbClr val="9BBB59">
                      <a:lumMod val="75000"/>
                    </a:srgbClr>
                  </a:solidFill>
                </a:ln>
                <a:gradFill>
                  <a:gsLst>
                    <a:gs pos="0">
                      <a:prstClr val="white"/>
                    </a:gs>
                    <a:gs pos="85000">
                      <a:srgbClr val="D7E5F5"/>
                    </a:gs>
                  </a:gsLst>
                  <a:lin ang="5400000" scaled="1"/>
                </a:gradFill>
                <a:effectLst>
                  <a:glow rad="139700">
                    <a:srgbClr val="9BBB59">
                      <a:satMod val="175000"/>
                      <a:alpha val="40000"/>
                    </a:srgbClr>
                  </a:glow>
                  <a:outerShdw blurRad="101600" dist="381000" dir="8100000" algn="tr" rotWithShape="0">
                    <a:prstClr val="black">
                      <a:alpha val="18000"/>
                    </a:prstClr>
                  </a:outerShdw>
                </a:effectLst>
                <a:latin typeface="Impact" pitchFamily="34" charset="0"/>
              </a:rPr>
              <a:t>3</a:t>
            </a:r>
            <a:endParaRPr lang="en-US" sz="14000" dirty="0">
              <a:ln w="31750">
                <a:solidFill>
                  <a:srgbClr val="9BBB59">
                    <a:lumMod val="75000"/>
                  </a:srgbClr>
                </a:solidFill>
              </a:ln>
              <a:gradFill>
                <a:gsLst>
                  <a:gs pos="0">
                    <a:prstClr val="white"/>
                  </a:gs>
                  <a:gs pos="85000">
                    <a:srgbClr val="D7E5F5"/>
                  </a:gs>
                </a:gsLst>
                <a:lin ang="5400000" scaled="1"/>
              </a:gradFill>
              <a:effectLst>
                <a:glow rad="139700">
                  <a:srgbClr val="9BBB59">
                    <a:satMod val="175000"/>
                    <a:alpha val="40000"/>
                  </a:srgbClr>
                </a:glow>
                <a:outerShdw blurRad="101600" dist="381000" dir="8100000" algn="tr" rotWithShape="0">
                  <a:prstClr val="black">
                    <a:alpha val="18000"/>
                  </a:prstClr>
                </a:outerShdw>
              </a:effectLst>
              <a:latin typeface="Impact" pitchFamily="34" charset="0"/>
            </a:endParaRPr>
          </a:p>
        </p:txBody>
      </p:sp>
      <p:sp>
        <p:nvSpPr>
          <p:cNvPr id="6" name="TextBox 5"/>
          <p:cNvSpPr txBox="1"/>
          <p:nvPr/>
        </p:nvSpPr>
        <p:spPr>
          <a:xfrm>
            <a:off x="4781689" y="694268"/>
            <a:ext cx="4152761" cy="5539978"/>
          </a:xfrm>
          <a:prstGeom prst="rect">
            <a:avLst/>
          </a:prstGeom>
          <a:noFill/>
        </p:spPr>
        <p:txBody>
          <a:bodyPr wrap="square" rtlCol="0">
            <a:spAutoFit/>
          </a:bodyPr>
          <a:lstStyle/>
          <a:p>
            <a:pPr algn="ctr"/>
            <a:r>
              <a:rPr lang="en-US" sz="2800" dirty="0"/>
              <a:t>RTI: A Framework for Meeting Student </a:t>
            </a:r>
            <a:r>
              <a:rPr lang="en-US" sz="2800" dirty="0" smtClean="0"/>
              <a:t>Needs</a:t>
            </a:r>
          </a:p>
          <a:p>
            <a:pPr algn="ctr"/>
            <a:endParaRPr lang="en-US" sz="2400" dirty="0"/>
          </a:p>
          <a:p>
            <a:pPr algn="ctr"/>
            <a:r>
              <a:rPr lang="en-US" sz="2000" dirty="0" smtClean="0"/>
              <a:t>This </a:t>
            </a:r>
            <a:r>
              <a:rPr lang="en-US" sz="2000" dirty="0"/>
              <a:t>session, presented by the Building RTI Capacity project team from the Meadows Center for Preventing Educational Risk at The University of Texas at Austin, is for campus teams of educators and school leaders.  We will use the RTI Framework for Success to build connections between colleagues, learn about effective practices and tools, and address common implementation challenges in the areas of instruction, intervention, and assessment.</a:t>
            </a:r>
          </a:p>
          <a:p>
            <a:r>
              <a:rPr lang="en-US" sz="1600" dirty="0"/>
              <a:t> </a:t>
            </a:r>
            <a:endParaRPr lang="en-US" dirty="0"/>
          </a:p>
        </p:txBody>
      </p:sp>
      <p:sp>
        <p:nvSpPr>
          <p:cNvPr id="7" name="TextBox 6"/>
          <p:cNvSpPr txBox="1"/>
          <p:nvPr/>
        </p:nvSpPr>
        <p:spPr>
          <a:xfrm>
            <a:off x="996951" y="694268"/>
            <a:ext cx="3937000" cy="830997"/>
          </a:xfrm>
          <a:prstGeom prst="rect">
            <a:avLst/>
          </a:prstGeom>
          <a:noFill/>
        </p:spPr>
        <p:txBody>
          <a:bodyPr wrap="square" rtlCol="0">
            <a:spAutoFit/>
          </a:bodyPr>
          <a:lstStyle/>
          <a:p>
            <a:pPr algn="ctr"/>
            <a:r>
              <a:rPr lang="en-US" sz="2400" dirty="0" smtClean="0">
                <a:latin typeface="Franklin Gothic Heavy" panose="020B0903020102020204" pitchFamily="34" charset="0"/>
              </a:rPr>
              <a:t>May 6, 2014   9:00-4:00</a:t>
            </a:r>
          </a:p>
          <a:p>
            <a:pPr algn="ctr"/>
            <a:r>
              <a:rPr lang="en-US" sz="2400" dirty="0" smtClean="0">
                <a:latin typeface="Franklin Gothic Heavy" panose="020B0903020102020204" pitchFamily="34" charset="0"/>
              </a:rPr>
              <a:t>Register </a:t>
            </a:r>
            <a:r>
              <a:rPr lang="en-US" sz="2400" dirty="0" smtClean="0">
                <a:latin typeface="Franklin Gothic Heavy" panose="020B0903020102020204" pitchFamily="34" charset="0"/>
                <a:hlinkClick r:id="rId2"/>
              </a:rPr>
              <a:t>HERE!</a:t>
            </a:r>
            <a:endParaRPr lang="en-US" sz="2400" dirty="0">
              <a:latin typeface="Franklin Gothic Heavy" panose="020B0903020102020204" pitchFamily="34" charset="0"/>
            </a:endParaRPr>
          </a:p>
        </p:txBody>
      </p:sp>
      <p:sp>
        <p:nvSpPr>
          <p:cNvPr id="8" name="TextBox 7"/>
          <p:cNvSpPr txBox="1"/>
          <p:nvPr/>
        </p:nvSpPr>
        <p:spPr>
          <a:xfrm>
            <a:off x="438150" y="4639733"/>
            <a:ext cx="3810000" cy="1754326"/>
          </a:xfrm>
          <a:prstGeom prst="rect">
            <a:avLst/>
          </a:prstGeom>
          <a:noFill/>
        </p:spPr>
        <p:txBody>
          <a:bodyPr wrap="square" rtlCol="0">
            <a:spAutoFit/>
          </a:bodyPr>
          <a:lstStyle/>
          <a:p>
            <a:pPr algn="ctr"/>
            <a:r>
              <a:rPr lang="en-US" dirty="0" smtClean="0"/>
              <a:t>For more information regarding additional services for Priority and Focus schools, contact:</a:t>
            </a:r>
          </a:p>
          <a:p>
            <a:pPr algn="ctr"/>
            <a:r>
              <a:rPr lang="en-US" dirty="0" smtClean="0"/>
              <a:t>Ty Duncan 281-5832</a:t>
            </a:r>
          </a:p>
          <a:p>
            <a:pPr algn="ctr"/>
            <a:r>
              <a:rPr lang="en-US" dirty="0" smtClean="0"/>
              <a:t>Michelle Hilton 281-5842</a:t>
            </a:r>
          </a:p>
          <a:p>
            <a:pPr algn="ctr"/>
            <a:r>
              <a:rPr lang="en-US" dirty="0" smtClean="0"/>
              <a:t>Tori Mitchell 281-5822</a:t>
            </a:r>
            <a:endParaRPr lang="en-US" dirty="0"/>
          </a:p>
        </p:txBody>
      </p:sp>
    </p:spTree>
    <p:extLst>
      <p:ext uri="{BB962C8B-B14F-4D97-AF65-F5344CB8AC3E}">
        <p14:creationId xmlns:p14="http://schemas.microsoft.com/office/powerpoint/2010/main" val="3353603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8" presetClass="emph" presetSubtype="0" autoRev="1" fill="hold" grpId="2" nodeType="withEffect">
                                  <p:stCondLst>
                                    <p:cond delay="0"/>
                                  </p:stCondLst>
                                  <p:childTnLst>
                                    <p:animRot by="1800000">
                                      <p:cBhvr>
                                        <p:cTn id="9" dur="1000" fill="hold"/>
                                        <p:tgtEl>
                                          <p:spTgt spid="3"/>
                                        </p:tgtEl>
                                        <p:attrNameLst>
                                          <p:attrName>r</p:attrName>
                                        </p:attrNameLst>
                                      </p:cBhvr>
                                    </p:animRot>
                                  </p:childTnLst>
                                </p:cTn>
                              </p:par>
                              <p:par>
                                <p:cTn id="10" presetID="0" presetClass="path" presetSubtype="0" accel="50000" decel="50000" fill="hold" grpId="0" nodeType="withEffect">
                                  <p:stCondLst>
                                    <p:cond delay="0"/>
                                  </p:stCondLst>
                                  <p:childTnLst>
                                    <p:animMotion origin="layout" path="M 0.83867 -0.19815 C 0.71497 -0.06875 0.59154 0.06111 0.50221 0.12315 C 0.41302 0.18542 0.36693 0.18426 0.30286 0.17315 C 0.2388 0.16227 0.16758 0.08889 0.11719 0.0581 C 0.06667 0.02708 0.0332 0.00764 6.25E-7 -0.01134 " pathEditMode="relative" rAng="0" ptsTypes="AAAAA">
                                      <p:cBhvr>
                                        <p:cTn id="11" dur="2000" fill="hold"/>
                                        <p:tgtEl>
                                          <p:spTgt spid="3"/>
                                        </p:tgtEl>
                                        <p:attrNameLst>
                                          <p:attrName>ppt_x</p:attrName>
                                          <p:attrName>ppt_y</p:attrName>
                                        </p:attrNameLst>
                                      </p:cBhvr>
                                      <p:rCtr x="-41940" y="18843"/>
                                    </p:animMotion>
                                  </p:childTnLst>
                                </p:cTn>
                              </p:par>
                              <p:par>
                                <p:cTn id="12" presetID="10" presetClass="entr" presetSubtype="0" fill="hold" grpId="1" nodeType="withEffect">
                                  <p:stCondLst>
                                    <p:cond delay="5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900"/>
                                        <p:tgtEl>
                                          <p:spTgt spid="4"/>
                                        </p:tgtEl>
                                      </p:cBhvr>
                                    </p:animEffect>
                                  </p:childTnLst>
                                </p:cTn>
                              </p:par>
                              <p:par>
                                <p:cTn id="15" presetID="8" presetClass="emph" presetSubtype="0" autoRev="1" fill="hold" grpId="2" nodeType="withEffect">
                                  <p:stCondLst>
                                    <p:cond delay="500"/>
                                  </p:stCondLst>
                                  <p:childTnLst>
                                    <p:animRot by="1800000">
                                      <p:cBhvr>
                                        <p:cTn id="16" dur="900" fill="hold"/>
                                        <p:tgtEl>
                                          <p:spTgt spid="4"/>
                                        </p:tgtEl>
                                        <p:attrNameLst>
                                          <p:attrName>r</p:attrName>
                                        </p:attrNameLst>
                                      </p:cBhvr>
                                    </p:animRot>
                                  </p:childTnLst>
                                </p:cTn>
                              </p:par>
                              <p:par>
                                <p:cTn id="17" presetID="0" presetClass="path" presetSubtype="0" accel="50000" decel="50000" fill="hold" grpId="0" nodeType="withEffect">
                                  <p:stCondLst>
                                    <p:cond delay="500"/>
                                  </p:stCondLst>
                                  <p:childTnLst>
                                    <p:animMotion origin="layout" path="M 0.71549 -0.25324 C 0.64466 -0.19722 0.40976 0.04584 0.29049 0.0838 C 0.17122 0.12176 0.06054 -0.00347 3.54167E-6 -0.02662 " pathEditMode="relative" rAng="0" ptsTypes="AAA">
                                      <p:cBhvr>
                                        <p:cTn id="18" dur="1800" fill="hold"/>
                                        <p:tgtEl>
                                          <p:spTgt spid="4"/>
                                        </p:tgtEl>
                                        <p:attrNameLst>
                                          <p:attrName>ppt_x</p:attrName>
                                          <p:attrName>ppt_y</p:attrName>
                                        </p:attrNameLst>
                                      </p:cBhvr>
                                      <p:rCtr x="-35781" y="17199"/>
                                    </p:animMotion>
                                  </p:childTnLst>
                                </p:cTn>
                              </p:par>
                              <p:par>
                                <p:cTn id="19" presetID="10" presetClass="entr" presetSubtype="0" fill="hold" grpId="1" nodeType="withEffect">
                                  <p:stCondLst>
                                    <p:cond delay="90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700"/>
                                        <p:tgtEl>
                                          <p:spTgt spid="5"/>
                                        </p:tgtEl>
                                      </p:cBhvr>
                                    </p:animEffect>
                                  </p:childTnLst>
                                </p:cTn>
                              </p:par>
                              <p:par>
                                <p:cTn id="22" presetID="8" presetClass="emph" presetSubtype="0" autoRev="1" fill="hold" grpId="2" nodeType="withEffect">
                                  <p:stCondLst>
                                    <p:cond delay="900"/>
                                  </p:stCondLst>
                                  <p:childTnLst>
                                    <p:animRot by="1800000">
                                      <p:cBhvr>
                                        <p:cTn id="23" dur="750" fill="hold"/>
                                        <p:tgtEl>
                                          <p:spTgt spid="5"/>
                                        </p:tgtEl>
                                        <p:attrNameLst>
                                          <p:attrName>r</p:attrName>
                                        </p:attrNameLst>
                                      </p:cBhvr>
                                    </p:animRot>
                                  </p:childTnLst>
                                </p:cTn>
                              </p:par>
                              <p:par>
                                <p:cTn id="24" presetID="0" presetClass="path" presetSubtype="0" accel="50000" decel="50000" fill="hold" grpId="0" nodeType="withEffect">
                                  <p:stCondLst>
                                    <p:cond delay="900"/>
                                  </p:stCondLst>
                                  <p:childTnLst>
                                    <p:animMotion origin="layout" path="M 0.60352 -0.21875 C 0.54388 -0.16829 0.3457 0.05023 0.24518 0.08449 C 0.14453 0.11852 0.05104 0.00602 6.25E-7 -0.01482 " pathEditMode="relative" rAng="0" ptsTypes="AAA">
                                      <p:cBhvr>
                                        <p:cTn id="25" dur="1500" fill="hold"/>
                                        <p:tgtEl>
                                          <p:spTgt spid="5"/>
                                        </p:tgtEl>
                                        <p:attrNameLst>
                                          <p:attrName>ppt_x</p:attrName>
                                          <p:attrName>ppt_y</p:attrName>
                                        </p:attrNameLst>
                                      </p:cBhvr>
                                      <p:rCtr x="-30182" y="15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3" grpId="2"/>
      <p:bldP spid="4" grpId="0"/>
      <p:bldP spid="4" grpId="1"/>
      <p:bldP spid="4" grpId="2"/>
      <p:bldP spid="5" grpId="0"/>
      <p:bldP spid="5" grpId="1"/>
      <p:bldP spid="5" grpId="2"/>
    </p:bldLst>
  </p:timing>
</p:sld>
</file>

<file path=ppt/theme/theme1.xml><?xml version="1.0" encoding="utf-8"?>
<a:theme xmlns:a="http://schemas.openxmlformats.org/drawingml/2006/main" name="Acc Inst Fly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lideIn123_16x9.potx" id="{F11DB54E-D5D2-485A-B0F4-88610C83BE88}" vid="{6F3FD0E1-7A9C-4924-AD82-74CE9B6DE1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1E60D9-DA65-455A-995F-885DC45183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Acc Inst Flyer</Template>
  <TotalTime>0</TotalTime>
  <Words>79</Words>
  <Application>Microsoft Office PowerPoint</Application>
  <PresentationFormat>Letter Paper (8.5x11 in)</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Acc Inst Flyer</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2014-02-12T17:23:49Z</dcterms:created>
  <dcterms:modified xsi:type="dcterms:W3CDTF">2014-02-12T17:42:27Z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TC040144349991</vt:lpwstr>
  </property>
</Properties>
</file>